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70" r:id="rId14"/>
    <p:sldId id="271" r:id="rId15"/>
  </p:sldIdLst>
  <p:sldSz cx="14630400" cy="8229600"/>
  <p:notesSz cx="8229600" cy="14630400"/>
  <p:embeddedFontLst>
    <p:embeddedFont>
      <p:font typeface="Corben" panose="020F0503020000020004" pitchFamily="34" charset="0"/>
      <p:regular r:id="rId17"/>
      <p:bold r:id="rId18"/>
      <p:italic r:id="rId19"/>
      <p:boldItalic r:id="rId20"/>
    </p:embeddedFont>
    <p:embeddedFont>
      <p:font typeface="Nobile" panose="02000503050000020004" pitchFamily="2" charset="0"/>
      <p:regular r:id="rId21"/>
      <p:bold r:id="rId22"/>
      <p:italic r:id="rId23"/>
      <p:boldItalic r:id="rId24"/>
    </p:embeddedFont>
    <p:embeddedFont>
      <p:font typeface="Red Hat Text" panose="02010303040201060303" pitchFamily="2" charset="0"/>
      <p:regular r:id="rId25"/>
    </p:embeddedFont>
    <p:embeddedFont>
      <p:font typeface="Roboto Light" panose="02000000000000000000" pitchFamily="2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08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725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50424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Learning PowerShell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712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Master Microsoft's powerful automation tool. This session covers PowerShell fundamentals through advanced CI/CD integration.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324356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340287" y="5306497"/>
            <a:ext cx="223658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9376"/>
            <a:ext cx="79936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PowerShell and CI/CD Pipelines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14" y="1902143"/>
            <a:ext cx="1603058" cy="135719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988" y="2537936"/>
            <a:ext cx="336590" cy="4207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17187" y="2141458"/>
            <a:ext cx="30783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Deployment Automation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117187" y="2636996"/>
            <a:ext cx="31702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Automate application releases</a:t>
            </a:r>
            <a:endParaRPr lang="en-US" sz="1850" dirty="0"/>
          </a:p>
        </p:txBody>
      </p:sp>
      <p:sp>
        <p:nvSpPr>
          <p:cNvPr id="7" name="Shape 3"/>
          <p:cNvSpPr/>
          <p:nvPr/>
        </p:nvSpPr>
        <p:spPr>
          <a:xfrm>
            <a:off x="4937641" y="3273981"/>
            <a:ext cx="8795266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285" y="3319105"/>
            <a:ext cx="3206234" cy="1357193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88" y="3787259"/>
            <a:ext cx="336590" cy="42076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18835" y="3558421"/>
            <a:ext cx="235303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Testing Integration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918835" y="4053959"/>
            <a:ext cx="235303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Run and validate tests</a:t>
            </a:r>
            <a:endParaRPr lang="en-US" sz="1850" dirty="0"/>
          </a:p>
        </p:txBody>
      </p:sp>
      <p:sp>
        <p:nvSpPr>
          <p:cNvPr id="12" name="Shape 6"/>
          <p:cNvSpPr/>
          <p:nvPr/>
        </p:nvSpPr>
        <p:spPr>
          <a:xfrm>
            <a:off x="5739289" y="4690943"/>
            <a:ext cx="7993618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1638" y="4736068"/>
            <a:ext cx="4809411" cy="135719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7988" y="5204222"/>
            <a:ext cx="336590" cy="42076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20364" y="4975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Build Processes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720364" y="5470922"/>
            <a:ext cx="28345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Compile and package code</a:t>
            </a:r>
            <a:endParaRPr lang="en-US" sz="1850" dirty="0"/>
          </a:p>
        </p:txBody>
      </p:sp>
      <p:sp>
        <p:nvSpPr>
          <p:cNvPr id="17" name="Shape 9"/>
          <p:cNvSpPr/>
          <p:nvPr/>
        </p:nvSpPr>
        <p:spPr>
          <a:xfrm>
            <a:off x="6540818" y="6107906"/>
            <a:ext cx="7192089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109" y="6153031"/>
            <a:ext cx="6412587" cy="1357193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7988" y="6621185"/>
            <a:ext cx="336590" cy="420767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22012" y="6392347"/>
            <a:ext cx="27151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Source Control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522012" y="6887885"/>
            <a:ext cx="27151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Manage code repositories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Understanding Try/Catch/Finally Structure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3223482" y="2909351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3457916" y="31437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Try Block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457916" y="3634203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Contains code that might generate errors. The potential problem area to monitor.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115159" y="2909351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349593" y="31437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Catch Block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349593" y="363420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Handles terminating errors from the Try block. Your error response system.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3223482" y="5547061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3457916" y="57814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Finally Block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3457916" y="627191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Always executes regardless of errors. Perfect for cleanup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100862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Effective Catch Block Implementation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2613065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2223849"/>
            <a:ext cx="28453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Target Specific Errors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088255" y="2714268"/>
            <a:ext cx="41968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Catch exactly what you need to handle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3814762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95261" y="3587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Access Error Details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895261" y="4077891"/>
            <a:ext cx="3033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$_ or $PSItem variables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892" y="5178385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Log with Context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702266" y="5441513"/>
            <a:ext cx="34806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Record what happened and why</a:t>
            </a:r>
            <a:endParaRPr lang="en-US" sz="1750" dirty="0"/>
          </a:p>
        </p:txBody>
      </p:sp>
      <p:sp>
        <p:nvSpPr>
          <p:cNvPr id="17" name="Shape 9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4773" y="6542008"/>
            <a:ext cx="318968" cy="39862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9272" y="6314718"/>
            <a:ext cx="27306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Implement Recovery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509272" y="6805136"/>
            <a:ext cx="27306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Fix issues when possible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The Finally Block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25454" y="2861548"/>
            <a:ext cx="29670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Guaranteed Execution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Always runs regardless of errors in Try block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Resource Cleanup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Releases memory and system resources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Connection Closing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Ensures database and network connections terminate properly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State Consistency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Maintains system integrity regardless of errors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566" y="566142"/>
            <a:ext cx="7702868" cy="1287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Real-World Implementation Examples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66" y="2162056"/>
            <a:ext cx="1029533" cy="15155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58948" y="2367915"/>
            <a:ext cx="3286244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User Account Management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58948" y="2813090"/>
            <a:ext cx="6364486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Handle creation failures with informative messages to administrators.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66" y="3677603"/>
            <a:ext cx="1029533" cy="12353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58948" y="3883462"/>
            <a:ext cx="2573774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File Operations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58948" y="4328636"/>
            <a:ext cx="636448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Recover gracefully from permission issues and locked files.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566" y="4912995"/>
            <a:ext cx="1029533" cy="15155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58948" y="5118854"/>
            <a:ext cx="2573774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API Interactions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58948" y="5564029"/>
            <a:ext cx="6364486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 timeouts and authentication failures with proper retry logic.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566" y="6428542"/>
            <a:ext cx="1029533" cy="123539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58948" y="6634401"/>
            <a:ext cx="2573774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Database Operations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2058948" y="7079575"/>
            <a:ext cx="636448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 transactions roll back properly on failures.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7097" y="637461"/>
            <a:ext cx="7522607" cy="1362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PowerShell: History and Editions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557605" y="2347436"/>
            <a:ext cx="30480" cy="5244584"/>
          </a:xfrm>
          <a:prstGeom prst="roundRect">
            <a:avLst>
              <a:gd name="adj" fmla="val 11400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787694" y="2592705"/>
            <a:ext cx="694968" cy="30480"/>
          </a:xfrm>
          <a:prstGeom prst="roundRect">
            <a:avLst>
              <a:gd name="adj" fmla="val 11400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97037" y="2347436"/>
            <a:ext cx="521137" cy="521137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073" y="2403574"/>
            <a:ext cx="326946" cy="4087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715964" y="2426970"/>
            <a:ext cx="3312081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2006: Windows PowerShell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715964" y="2906554"/>
            <a:ext cx="6103739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Built on .NET Framework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7715964" y="3416141"/>
            <a:ext cx="6103739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Windows-only scripting environment</a:t>
            </a:r>
            <a:endParaRPr lang="en-US" sz="1800" dirty="0"/>
          </a:p>
        </p:txBody>
      </p:sp>
      <p:sp>
        <p:nvSpPr>
          <p:cNvPr id="11" name="Shape 7"/>
          <p:cNvSpPr/>
          <p:nvPr/>
        </p:nvSpPr>
        <p:spPr>
          <a:xfrm>
            <a:off x="6787694" y="4495324"/>
            <a:ext cx="694968" cy="30480"/>
          </a:xfrm>
          <a:prstGeom prst="roundRect">
            <a:avLst>
              <a:gd name="adj" fmla="val 11400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6297037" y="4250055"/>
            <a:ext cx="521137" cy="521137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73" y="4306193"/>
            <a:ext cx="326946" cy="40874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15964" y="4329589"/>
            <a:ext cx="2725341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2016: PowerShell Core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715964" y="4809173"/>
            <a:ext cx="6103739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Open-source rewrite on .NET Core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7715964" y="5318760"/>
            <a:ext cx="6103739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Added cross-platform capabilities</a:t>
            </a:r>
            <a:endParaRPr lang="en-US" sz="1800" dirty="0"/>
          </a:p>
        </p:txBody>
      </p:sp>
      <p:sp>
        <p:nvSpPr>
          <p:cNvPr id="17" name="Shape 12"/>
          <p:cNvSpPr/>
          <p:nvPr/>
        </p:nvSpPr>
        <p:spPr>
          <a:xfrm>
            <a:off x="6787694" y="6397943"/>
            <a:ext cx="694968" cy="30480"/>
          </a:xfrm>
          <a:prstGeom prst="roundRect">
            <a:avLst>
              <a:gd name="adj" fmla="val 114005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3"/>
          <p:cNvSpPr/>
          <p:nvPr/>
        </p:nvSpPr>
        <p:spPr>
          <a:xfrm>
            <a:off x="6297037" y="6152674"/>
            <a:ext cx="521137" cy="521137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4073" y="6208812"/>
            <a:ext cx="326946" cy="408742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715964" y="6232208"/>
            <a:ext cx="2725341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Today: PowerShell 7+</a:t>
            </a:r>
            <a:endParaRPr lang="en-US" sz="2100" dirty="0"/>
          </a:p>
        </p:txBody>
      </p:sp>
      <p:sp>
        <p:nvSpPr>
          <p:cNvPr id="21" name="Text 15"/>
          <p:cNvSpPr/>
          <p:nvPr/>
        </p:nvSpPr>
        <p:spPr>
          <a:xfrm>
            <a:off x="7715964" y="6711791"/>
            <a:ext cx="6103739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Unified experience across platforms</a:t>
            </a:r>
            <a:endParaRPr lang="en-US" sz="1800" dirty="0"/>
          </a:p>
        </p:txBody>
      </p:sp>
      <p:sp>
        <p:nvSpPr>
          <p:cNvPr id="22" name="Text 16"/>
          <p:cNvSpPr/>
          <p:nvPr/>
        </p:nvSpPr>
        <p:spPr>
          <a:xfrm>
            <a:off x="7715964" y="7221379"/>
            <a:ext cx="6103739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Enhanced compatibility with classic modules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9580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Comparing Shells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9811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PowerShell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89377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Object-based pipeline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187785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Deep Windows integration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78619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Structured data handling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4230053" y="299811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CMD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230053" y="3589377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Simple text processing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4230053" y="4187785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Line-by-line execution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4230053" y="478619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Limited scripting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22381" y="299811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Bash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22381" y="3589377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Text-stream oriented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22381" y="4187785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Unix-focused toolset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22381" y="478619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Mature scripting capabilities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1014710" y="299811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Python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1014710" y="3589377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General programming language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1014710" y="4570809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Requires libraries for system tasks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1014710" y="5552242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Full development capabilities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2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279" y="3238738"/>
            <a:ext cx="4748451" cy="593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Why Use PowerShell?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06279" y="4134922"/>
            <a:ext cx="6508075" cy="1588294"/>
          </a:xfrm>
          <a:prstGeom prst="roundRect">
            <a:avLst>
              <a:gd name="adj" fmla="val 190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08090" y="4336733"/>
            <a:ext cx="334137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Complete Automation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08090" y="4754523"/>
            <a:ext cx="610445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Manage all aspects of Windows systems, including GUI-only tasks.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08090" y="5198507"/>
            <a:ext cx="610445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Access system internals unavailable to other tools.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6165" y="4134922"/>
            <a:ext cx="6508075" cy="1588294"/>
          </a:xfrm>
          <a:prstGeom prst="roundRect">
            <a:avLst>
              <a:gd name="adj" fmla="val 190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617976" y="4336733"/>
            <a:ext cx="2374225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Object Pipeline Power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617976" y="4754523"/>
            <a:ext cx="610445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Work with structured data instead of text parsing.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617976" y="5198507"/>
            <a:ext cx="610445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Build complex workflows with simple commands.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06279" y="5925026"/>
            <a:ext cx="6508075" cy="1588294"/>
          </a:xfrm>
          <a:prstGeom prst="roundRect">
            <a:avLst>
              <a:gd name="adj" fmla="val 190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08090" y="6126837"/>
            <a:ext cx="2374225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Enterprise Integration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908090" y="6544628"/>
            <a:ext cx="610445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Seamless control of Active Directory, Exchange, and Azure.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908090" y="6988612"/>
            <a:ext cx="610445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Consistent management across on-premises and cloud.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416165" y="5925026"/>
            <a:ext cx="6508075" cy="1588294"/>
          </a:xfrm>
          <a:prstGeom prst="roundRect">
            <a:avLst>
              <a:gd name="adj" fmla="val 190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617976" y="6126837"/>
            <a:ext cx="255662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Cross-Platform Support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7617976" y="6544628"/>
            <a:ext cx="610445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Run the same scripts on Windows, Linux, and macOS.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7617976" y="6988612"/>
            <a:ext cx="610445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Manage heterogeneous environments with one toolset.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7704" y="817840"/>
            <a:ext cx="7592378" cy="569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PowerShell Core Command Structure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04" y="1677710"/>
            <a:ext cx="968216" cy="1524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36313" y="1871305"/>
            <a:ext cx="2278261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Cmdlets (Verb-Noun)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936313" y="2272189"/>
            <a:ext cx="652998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Clear naming convention: Get-Process, Stop-Service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1936313" y="2698194"/>
            <a:ext cx="652998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Consistent patterns across all commands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4" y="3201710"/>
            <a:ext cx="968216" cy="1524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36313" y="3395305"/>
            <a:ext cx="2278261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Parameters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936313" y="3796189"/>
            <a:ext cx="652998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Modify command behavior: -Name, -Path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1936313" y="4222194"/>
            <a:ext cx="652998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Support named, positional, and switch formats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04" y="4725710"/>
            <a:ext cx="968216" cy="1524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36313" y="4919305"/>
            <a:ext cx="2278261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Pipeline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936313" y="5320189"/>
            <a:ext cx="652998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Connect commands with | symbol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1936313" y="5746194"/>
            <a:ext cx="652998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Pass entire objects between commands</a:t>
            </a:r>
            <a:endParaRPr lang="en-US" sz="15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704" y="6249710"/>
            <a:ext cx="968216" cy="116193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936313" y="6443305"/>
            <a:ext cx="2278261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Example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1936313" y="6844189"/>
            <a:ext cx="652998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Get-Process | Where-Object { $_.CPU -gt 100 }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1076717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Exploring PowerShell with Help Commands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Get-Help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Access built-in documentation for any command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16" y="3183969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Get-Command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Discover available cmdlets and functions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388" y="3569732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Get-Member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Explore object properties and methods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8625" y="5780603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Update-Help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Download latest documentation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7753" y="5394841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2704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Variables, Data Types, and Interpolation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894052"/>
            <a:ext cx="7468553" cy="4208502"/>
          </a:xfrm>
          <a:prstGeom prst="roundRect">
            <a:avLst>
              <a:gd name="adj" fmla="val 85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331744" y="2901672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71059" y="3052882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Variable Declaration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301526" y="3052882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$name = "Alex"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31744" y="3587115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71059" y="3738324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Number Variable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01526" y="3738324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$count = 42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331744" y="4272558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571059" y="442376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Array Creation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301526" y="442376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$colors = "red", "blue", "green"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6331744" y="4958001"/>
            <a:ext cx="7453312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571059" y="5109210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Object Creation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0301526" y="5109210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$user = @{Name="Alex"; Age=30}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6331744" y="6026468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571059" y="617767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String Interpolation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0301526" y="6177677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"Hello, $name! You are $($user.Age) years old."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76450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Control Structures and Scripting Basics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31507"/>
            <a:ext cx="179427" cy="1405176"/>
          </a:xfrm>
          <a:prstGeom prst="roundRect">
            <a:avLst>
              <a:gd name="adj" fmla="val 2001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376124" y="25315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Conditional Logic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3027045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Make decisions with if, else, and switch statements.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376124" y="3553658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Test conditions with comparison operators like -eq, -gt, -contains.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196697" y="4175998"/>
            <a:ext cx="179427" cy="1405176"/>
          </a:xfrm>
          <a:prstGeom prst="roundRect">
            <a:avLst>
              <a:gd name="adj" fmla="val 2001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735098" y="41759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Loops and Iterations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735098" y="4671536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Process collections with foreach, for, while, and do-until.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735098" y="5198150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Iterate through arrays, processing items one by one.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1555790" y="5820489"/>
            <a:ext cx="179427" cy="1405176"/>
          </a:xfrm>
          <a:prstGeom prst="roundRect">
            <a:avLst>
              <a:gd name="adj" fmla="val 2001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094190" y="5820489"/>
            <a:ext cx="29031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Functions and Modules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094190" y="6316028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Create reusable code blocks with function keyword.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2094190" y="6842641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Package related functions into script modules.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4032" y="649367"/>
            <a:ext cx="7495937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PowerShell in System Administration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4032" y="2387441"/>
            <a:ext cx="529709" cy="529709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75" y="2444532"/>
            <a:ext cx="332303" cy="4154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89127" y="2468285"/>
            <a:ext cx="3126938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File System Management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589127" y="2955727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Copy-Item, Remove-Item, Get-ChildItem for file operations.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824032" y="3803333"/>
            <a:ext cx="529709" cy="529709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75" y="3860423"/>
            <a:ext cx="332303" cy="41540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89127" y="3884176"/>
            <a:ext cx="3470672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Service and Process Control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589127" y="4371618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Start-Service, Stop-Process, Set-Service for system tasks.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24032" y="5219224"/>
            <a:ext cx="529709" cy="529709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675" y="5276314"/>
            <a:ext cx="332303" cy="4154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89127" y="5300067"/>
            <a:ext cx="3804047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User and Group Administration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1589127" y="5787509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New-LocalUser, Add-ADGroupMember for identity management.</a:t>
            </a:r>
            <a:endParaRPr lang="en-US" sz="1850" dirty="0"/>
          </a:p>
        </p:txBody>
      </p:sp>
      <p:sp>
        <p:nvSpPr>
          <p:cNvPr id="16" name="Shape 10"/>
          <p:cNvSpPr/>
          <p:nvPr/>
        </p:nvSpPr>
        <p:spPr>
          <a:xfrm>
            <a:off x="824032" y="6635115"/>
            <a:ext cx="529709" cy="529709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675" y="6692205"/>
            <a:ext cx="332303" cy="41540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89127" y="6715958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Remote Management</a:t>
            </a:r>
            <a:endParaRPr lang="en-US" sz="2150" dirty="0"/>
          </a:p>
        </p:txBody>
      </p:sp>
      <p:sp>
        <p:nvSpPr>
          <p:cNvPr id="19" name="Text 12"/>
          <p:cNvSpPr/>
          <p:nvPr/>
        </p:nvSpPr>
        <p:spPr>
          <a:xfrm>
            <a:off x="1589127" y="7203400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Enter-PSSession, Invoke-Command for remote administration.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2540</TotalTime>
  <Words>683</Words>
  <Application>Microsoft Macintosh PowerPoint</Application>
  <PresentationFormat>Custom</PresentationFormat>
  <Paragraphs>150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Nobile</vt:lpstr>
      <vt:lpstr>Corben</vt:lpstr>
      <vt:lpstr>Red Hat Text</vt:lpstr>
      <vt:lpstr>Arial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Alexander Simonov</cp:lastModifiedBy>
  <cp:revision>2</cp:revision>
  <dcterms:created xsi:type="dcterms:W3CDTF">2025-05-12T14:41:51Z</dcterms:created>
  <dcterms:modified xsi:type="dcterms:W3CDTF">2025-05-14T09:04:18Z</dcterms:modified>
</cp:coreProperties>
</file>